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5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1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2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0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3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5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CC97DD-1E8A-8C7E-D14A-450B82C8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576" y="4489944"/>
            <a:ext cx="7891272" cy="1069848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نام و نام خانوادگی ارائه دهنده: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6A948-AF90-A903-8AB9-8C9D98E5AE67}"/>
              </a:ext>
            </a:extLst>
          </p:cNvPr>
          <p:cNvSpPr/>
          <p:nvPr/>
        </p:nvSpPr>
        <p:spPr>
          <a:xfrm>
            <a:off x="3797004" y="1795159"/>
            <a:ext cx="49177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latin typeface="Aviny" pitchFamily="34" charset="-78"/>
                <a:cs typeface="B Titr" panose="00000700000000000000" pitchFamily="2" charset="-78"/>
              </a:rPr>
              <a:t>ارائه درخواست پذیرش </a:t>
            </a:r>
          </a:p>
          <a:p>
            <a:pPr algn="ctr" rtl="1"/>
            <a:r>
              <a:rPr lang="fa-IR" sz="2800" dirty="0">
                <a:latin typeface="Aviny" pitchFamily="34" charset="-78"/>
                <a:cs typeface="B Titr" panose="00000700000000000000" pitchFamily="2" charset="-78"/>
              </a:rPr>
              <a:t>در مرکز رشد مشترک دانشگاه گلستان</a:t>
            </a:r>
          </a:p>
          <a:p>
            <a:pPr algn="ctr" rtl="1"/>
            <a:r>
              <a:rPr lang="fa-IR" sz="2800" dirty="0">
                <a:latin typeface="Aviny" pitchFamily="34" charset="-78"/>
                <a:cs typeface="B Titr" panose="00000700000000000000" pitchFamily="2" charset="-78"/>
              </a:rPr>
              <a:t>مرحله رشد</a:t>
            </a:r>
            <a:endParaRPr lang="fa-IR" sz="1400" dirty="0">
              <a:latin typeface="Aviny" pitchFamily="34" charset="-78"/>
              <a:cs typeface="B Titr" panose="00000700000000000000" pitchFamily="2" charset="-78"/>
            </a:endParaRPr>
          </a:p>
          <a:p>
            <a:pPr algn="ctr" rtl="1"/>
            <a:br>
              <a:rPr lang="fa-IR" sz="1600" dirty="0">
                <a:latin typeface="Aviny" pitchFamily="34" charset="-78"/>
                <a:cs typeface="B Titr" panose="00000700000000000000" pitchFamily="2" charset="-78"/>
              </a:rPr>
            </a:b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E7713-CCA6-48C1-C63D-3608B1AA4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6430"/>
            <a:ext cx="1040196" cy="969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93703-0BF8-DAF5-258E-45C8542A8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365" y="59382"/>
            <a:ext cx="1132458" cy="11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2;p34">
            <a:extLst>
              <a:ext uri="{FF2B5EF4-FFF2-40B4-BE49-F238E27FC236}">
                <a16:creationId xmlns:a16="http://schemas.microsoft.com/office/drawing/2014/main" id="{51A5216F-7147-7179-794B-679B7F535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اطلاعات فروش و درآمد</a:t>
            </a:r>
            <a:endParaRPr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D0525-9350-A00D-5C02-4782E36EEEB2}"/>
              </a:ext>
            </a:extLst>
          </p:cNvPr>
          <p:cNvSpPr txBox="1"/>
          <p:nvPr/>
        </p:nvSpPr>
        <p:spPr>
          <a:xfrm>
            <a:off x="523784" y="3981563"/>
            <a:ext cx="1123913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>
                <a:solidFill>
                  <a:srgbClr val="F79324"/>
                </a:solidFill>
                <a:cs typeface="B Mitra" panose="00000400000000000000" pitchFamily="2" charset="-78"/>
              </a:rPr>
              <a:t>میزان درآمد حاصل از فروش، قرارداد و یا ارائه خدمات و ....  در سال گذشته در صورت فعالیت شرکت (اعم از ثبت شده در دفاتر رسمی یا غیر رسمی با مستندات)</a:t>
            </a:r>
            <a:endParaRPr lang="en-US" sz="1600" b="1" dirty="0">
              <a:solidFill>
                <a:srgbClr val="F79324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1600" b="1" dirty="0">
                <a:solidFill>
                  <a:srgbClr val="F79324"/>
                </a:solidFill>
                <a:cs typeface="B Mitra" panose="00000400000000000000" pitchFamily="2" charset="-78"/>
              </a:rPr>
              <a:t>و بر اساس اخرین اظهارنامه مالیاتی</a:t>
            </a:r>
          </a:p>
          <a:p>
            <a:pPr algn="ctr"/>
            <a:endParaRPr lang="fa-I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FF0875-9B67-36AD-4D7D-FB7133CAF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23081"/>
              </p:ext>
            </p:extLst>
          </p:nvPr>
        </p:nvGraphicFramePr>
        <p:xfrm>
          <a:off x="1278381" y="2093913"/>
          <a:ext cx="9312678" cy="13817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552113">
                  <a:extLst>
                    <a:ext uri="{9D8B030D-6E8A-4147-A177-3AD203B41FA5}">
                      <a16:colId xmlns:a16="http://schemas.microsoft.com/office/drawing/2014/main" val="3138212422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2025654330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4281200347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837056799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439641520"/>
                    </a:ext>
                  </a:extLst>
                </a:gridCol>
                <a:gridCol w="1552113">
                  <a:extLst>
                    <a:ext uri="{9D8B030D-6E8A-4147-A177-3AD203B41FA5}">
                      <a16:colId xmlns:a16="http://schemas.microsoft.com/office/drawing/2014/main" val="2734671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نام محصول/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میزان تولید/ انواع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واحد شمارش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سال فروش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میزان فروش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1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0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Mitra" panose="00000400000000000000" pitchFamily="2" charset="-78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5772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AD8D63-9C55-5D15-201E-124C9DA0244E}"/>
              </a:ext>
            </a:extLst>
          </p:cNvPr>
          <p:cNvSpPr txBox="1"/>
          <p:nvPr/>
        </p:nvSpPr>
        <p:spPr>
          <a:xfrm>
            <a:off x="5220070" y="5349227"/>
            <a:ext cx="61699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solidFill>
                  <a:srgbClr val="F79324"/>
                </a:solidFill>
                <a:cs typeface="B Mitra" panose="00000400000000000000" pitchFamily="2" charset="-78"/>
              </a:rPr>
              <a:t>پیش بینی درآمد سال آینده ..................</a:t>
            </a:r>
          </a:p>
          <a:p>
            <a:pPr algn="r"/>
            <a:r>
              <a:rPr lang="fa-IR" b="1" dirty="0">
                <a:solidFill>
                  <a:srgbClr val="F79324"/>
                </a:solidFill>
                <a:cs typeface="B Mitra" panose="00000400000000000000" pitchFamily="2" charset="-78"/>
              </a:rPr>
              <a:t>*تمامی اعداد به واحد میلیون ریال ذکر شود.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373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2;p42">
            <a:extLst>
              <a:ext uri="{FF2B5EF4-FFF2-40B4-BE49-F238E27FC236}">
                <a16:creationId xmlns:a16="http://schemas.microsoft.com/office/drawing/2014/main" id="{FBA8916B-A68E-F31F-8519-C6E534BFC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هزینه ها و اعتبارات:</a:t>
            </a:r>
            <a:endParaRPr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Google Shape;383;p42">
            <a:extLst>
              <a:ext uri="{FF2B5EF4-FFF2-40B4-BE49-F238E27FC236}">
                <a16:creationId xmlns:a16="http://schemas.microsoft.com/office/drawing/2014/main" id="{B31A218F-DF7B-0A03-FEE0-D977665B2E48}"/>
              </a:ext>
            </a:extLst>
          </p:cNvPr>
          <p:cNvSpPr txBox="1">
            <a:spLocks/>
          </p:cNvSpPr>
          <p:nvPr/>
        </p:nvSpPr>
        <p:spPr>
          <a:xfrm>
            <a:off x="3355758" y="2352189"/>
            <a:ext cx="7533556" cy="12278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spcBef>
                <a:spcPts val="0"/>
              </a:spcBef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میزان هزینه ها در سال گذشته (کلیه هزینه ها:</a:t>
            </a:r>
          </a:p>
          <a:p>
            <a:pPr algn="r" rtl="1">
              <a:spcBef>
                <a:spcPts val="0"/>
              </a:spcBef>
            </a:pPr>
            <a:r>
              <a:rPr lang="fa-IR" sz="1800" dirty="0">
                <a:cs typeface="B Nazanin" panose="00000400000000000000" pitchFamily="2" charset="-78"/>
              </a:rPr>
              <a:t>پیش بینی میزان هزینه های سال آینده........</a:t>
            </a:r>
          </a:p>
          <a:p>
            <a:pPr algn="r" rtl="1">
              <a:spcBef>
                <a:spcPts val="0"/>
              </a:spcBef>
            </a:pPr>
            <a:r>
              <a:rPr lang="fa-IR" sz="1800" dirty="0">
                <a:cs typeface="B Nazanin" panose="00000400000000000000" pitchFamily="2" charset="-78"/>
              </a:rPr>
              <a:t>اعتبارات مورد نیاز اخذ شده و محل تأمین آن ((میزان اعتبار مورد نیاز با ذکر موارد تخصیص یافته ، آورده ی متقاضی،سرمایه گذار و ...)</a:t>
            </a:r>
          </a:p>
          <a:p>
            <a:pPr algn="r" rtl="1">
              <a:spcBef>
                <a:spcPts val="0"/>
              </a:spcBef>
            </a:pPr>
            <a:endParaRPr lang="fa-IR" sz="1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371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B6639-56EE-BB15-5526-038702F4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519;p51">
            <a:extLst>
              <a:ext uri="{FF2B5EF4-FFF2-40B4-BE49-F238E27FC236}">
                <a16:creationId xmlns:a16="http://schemas.microsoft.com/office/drawing/2014/main" id="{C8D7458D-EC92-C90D-0C22-5770EBBB9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استراتژی بازاریابی محصول/ خدمات</a:t>
            </a:r>
            <a:endParaRPr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16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D26201-0F40-22C8-E2D1-B771EA45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معرفی رقبای داخلی و خارجی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C80B88-F249-75F6-662E-E07733316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69863"/>
              </p:ext>
            </p:extLst>
          </p:nvPr>
        </p:nvGraphicFramePr>
        <p:xfrm>
          <a:off x="2095128" y="2301960"/>
          <a:ext cx="7883372" cy="2595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0843">
                  <a:extLst>
                    <a:ext uri="{9D8B030D-6E8A-4147-A177-3AD203B41FA5}">
                      <a16:colId xmlns:a16="http://schemas.microsoft.com/office/drawing/2014/main" val="956697473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829388547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1279443750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417438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محصول/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شرکت رقیب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نقاط قوت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نقاط ضعف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40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5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8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1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8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82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0F79-F3C3-2717-431D-60D7B325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73" y="441465"/>
            <a:ext cx="10058400" cy="1010921"/>
          </a:xfrm>
        </p:spPr>
        <p:txBody>
          <a:bodyPr>
            <a:normAutofit/>
          </a:bodyPr>
          <a:lstStyle/>
          <a:p>
            <a:pPr algn="r" rtl="1"/>
            <a:r>
              <a:rPr lang="ar-SA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عضویت در </a:t>
            </a: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انجمن‌ها، کمیسیون‌ها، اتحادیه‌ها و </a:t>
            </a:r>
            <a:r>
              <a:rPr lang="ar-SA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مجامع علمی و فنی در حوزه ایده محوری</a:t>
            </a:r>
            <a:b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A515EA-7450-7316-0A0A-A1F18C2B9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49978"/>
              </p:ext>
            </p:extLst>
          </p:nvPr>
        </p:nvGraphicFramePr>
        <p:xfrm>
          <a:off x="3547975" y="1386077"/>
          <a:ext cx="6111686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67454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3034911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2009321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انجمن/...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عضویت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15BFD11-1F0E-E207-47E9-DF9E8A2CA54C}"/>
              </a:ext>
            </a:extLst>
          </p:cNvPr>
          <p:cNvSpPr/>
          <p:nvPr/>
        </p:nvSpPr>
        <p:spPr>
          <a:xfrm>
            <a:off x="8755987" y="3544809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800" b="1" dirty="0">
                <a:cs typeface="B Nazanin" panose="00000400000000000000" pitchFamily="2" charset="-78"/>
              </a:rPr>
              <a:t>جوایز، افتخارات و سایر دستاوردها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2CB1AC-97B3-7FE8-F963-1BC71ADA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34814"/>
              </p:ext>
            </p:extLst>
          </p:nvPr>
        </p:nvGraphicFramePr>
        <p:xfrm>
          <a:off x="3472893" y="4220180"/>
          <a:ext cx="6261850" cy="7902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1982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3144246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785622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6205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عنوان جایزه/ افتخارات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دریافت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42453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55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DF8E29-18F3-5D20-E5E6-1C1F166B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883" y="531271"/>
            <a:ext cx="3245760" cy="720588"/>
          </a:xfrm>
        </p:spPr>
        <p:txBody>
          <a:bodyPr>
            <a:normAutofit/>
          </a:bodyPr>
          <a:lstStyle/>
          <a:p>
            <a:pPr algn="r" rtl="1"/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گواهی های دوره های ملی و بین المللی</a:t>
            </a:r>
            <a:endParaRPr lang="en-US" sz="1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8C3BB5-25B2-CE5C-BE9A-094E9ED72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42600"/>
              </p:ext>
            </p:extLst>
          </p:nvPr>
        </p:nvGraphicFramePr>
        <p:xfrm>
          <a:off x="3664275" y="1231434"/>
          <a:ext cx="6802497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3457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2568651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629765">
                  <a:extLst>
                    <a:ext uri="{9D8B030D-6E8A-4147-A177-3AD203B41FA5}">
                      <a16:colId xmlns:a16="http://schemas.microsoft.com/office/drawing/2014/main" val="516813038"/>
                    </a:ext>
                  </a:extLst>
                </a:gridCol>
                <a:gridCol w="1700624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گواهی های ملی و بین المللی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مرجع صدور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اخذ شده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BA0E5E6-FD1F-B75A-1697-4A02395288C2}"/>
              </a:ext>
            </a:extLst>
          </p:cNvPr>
          <p:cNvSpPr/>
          <p:nvPr/>
        </p:nvSpPr>
        <p:spPr>
          <a:xfrm>
            <a:off x="9120285" y="2413337"/>
            <a:ext cx="189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br>
              <a:rPr lang="fa-IR" sz="2000" b="1" dirty="0">
                <a:solidFill>
                  <a:srgbClr val="C0504D"/>
                </a:solidFill>
                <a:cs typeface="B Mitra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>مقالات منتشر شده</a:t>
            </a:r>
            <a:br>
              <a:rPr lang="fa-IR" sz="2000" b="1" dirty="0">
                <a:solidFill>
                  <a:srgbClr val="C0504D"/>
                </a:solidFill>
                <a:cs typeface="B Mitra" panose="00000400000000000000" pitchFamily="2" charset="-78"/>
              </a:rPr>
            </a:br>
            <a:endParaRPr lang="fa-IR" sz="20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738CEF-C5E5-FA24-81CC-996DF4404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8299"/>
              </p:ext>
            </p:extLst>
          </p:nvPr>
        </p:nvGraphicFramePr>
        <p:xfrm>
          <a:off x="3651411" y="3429000"/>
          <a:ext cx="7059950" cy="73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7651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2665864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691446">
                  <a:extLst>
                    <a:ext uri="{9D8B030D-6E8A-4147-A177-3AD203B41FA5}">
                      <a16:colId xmlns:a16="http://schemas.microsoft.com/office/drawing/2014/main" val="516813038"/>
                    </a:ext>
                  </a:extLst>
                </a:gridCol>
                <a:gridCol w="1764989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عنوان مقاله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مجله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چاپ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1791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566AFD1-27A0-971B-C003-319E7E3CC887}"/>
              </a:ext>
            </a:extLst>
          </p:cNvPr>
          <p:cNvSpPr/>
          <p:nvPr/>
        </p:nvSpPr>
        <p:spPr>
          <a:xfrm>
            <a:off x="7799792" y="4684831"/>
            <a:ext cx="428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حضور در نمایشگاه های منطقه ای و ملی</a:t>
            </a:r>
            <a:endParaRPr lang="fa-IR" sz="20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91DCA1-283F-5821-F61B-2F14A300F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18731"/>
              </p:ext>
            </p:extLst>
          </p:nvPr>
        </p:nvGraphicFramePr>
        <p:xfrm>
          <a:off x="3651411" y="5573394"/>
          <a:ext cx="7059950" cy="73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7651">
                  <a:extLst>
                    <a:ext uri="{9D8B030D-6E8A-4147-A177-3AD203B41FA5}">
                      <a16:colId xmlns:a16="http://schemas.microsoft.com/office/drawing/2014/main" val="4110617121"/>
                    </a:ext>
                  </a:extLst>
                </a:gridCol>
                <a:gridCol w="2665865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691446">
                  <a:extLst>
                    <a:ext uri="{9D8B030D-6E8A-4147-A177-3AD203B41FA5}">
                      <a16:colId xmlns:a16="http://schemas.microsoft.com/office/drawing/2014/main" val="516813038"/>
                    </a:ext>
                  </a:extLst>
                </a:gridCol>
                <a:gridCol w="1764988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عنوان نمایشگاه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مکان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1791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9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3;p37">
            <a:extLst>
              <a:ext uri="{FF2B5EF4-FFF2-40B4-BE49-F238E27FC236}">
                <a16:creationId xmlns:a16="http://schemas.microsoft.com/office/drawing/2014/main" id="{1C2C6476-506E-4388-3CED-3654CB7BEB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6881" y="681503"/>
            <a:ext cx="7096364" cy="1260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مجوزهای شرکت، محصول/خدمت( استاندارد، پتنت ، مجوز و...)</a:t>
            </a:r>
            <a:endParaRPr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83087D-6780-E0BB-7E76-8F496CEFB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29642"/>
              </p:ext>
            </p:extLst>
          </p:nvPr>
        </p:nvGraphicFramePr>
        <p:xfrm>
          <a:off x="1793291" y="1913259"/>
          <a:ext cx="9107730" cy="2865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1546">
                  <a:extLst>
                    <a:ext uri="{9D8B030D-6E8A-4147-A177-3AD203B41FA5}">
                      <a16:colId xmlns:a16="http://schemas.microsoft.com/office/drawing/2014/main" val="2109753733"/>
                    </a:ext>
                  </a:extLst>
                </a:gridCol>
                <a:gridCol w="1821546">
                  <a:extLst>
                    <a:ext uri="{9D8B030D-6E8A-4147-A177-3AD203B41FA5}">
                      <a16:colId xmlns:a16="http://schemas.microsoft.com/office/drawing/2014/main" val="162319532"/>
                    </a:ext>
                  </a:extLst>
                </a:gridCol>
                <a:gridCol w="1821546">
                  <a:extLst>
                    <a:ext uri="{9D8B030D-6E8A-4147-A177-3AD203B41FA5}">
                      <a16:colId xmlns:a16="http://schemas.microsoft.com/office/drawing/2014/main" val="516813038"/>
                    </a:ext>
                  </a:extLst>
                </a:gridCol>
                <a:gridCol w="1821546">
                  <a:extLst>
                    <a:ext uri="{9D8B030D-6E8A-4147-A177-3AD203B41FA5}">
                      <a16:colId xmlns:a16="http://schemas.microsoft.com/office/drawing/2014/main" val="1252108216"/>
                    </a:ext>
                  </a:extLst>
                </a:gridCol>
                <a:gridCol w="1821546">
                  <a:extLst>
                    <a:ext uri="{9D8B030D-6E8A-4147-A177-3AD203B41FA5}">
                      <a16:colId xmlns:a16="http://schemas.microsoft.com/office/drawing/2014/main" val="38168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محصول/</a:t>
                      </a:r>
                      <a:r>
                        <a:rPr lang="fa-IR" baseline="0" dirty="0">
                          <a:cs typeface="B Nazanin" panose="00000400000000000000" pitchFamily="2" charset="-78"/>
                        </a:rPr>
                        <a:t> خدمات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استاندارد/ مجوز/پتنت/...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مرجع صدور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اخذ شده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مورد نیاز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2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8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86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1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3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25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4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3;p38">
            <a:extLst>
              <a:ext uri="{FF2B5EF4-FFF2-40B4-BE49-F238E27FC236}">
                <a16:creationId xmlns:a16="http://schemas.microsoft.com/office/drawing/2014/main" id="{E62CCB2E-8639-5622-A2F7-C8975A06D0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44868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برنامه استراتژیک</a:t>
            </a:r>
            <a:endParaRPr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Google Shape;318;p38">
            <a:extLst>
              <a:ext uri="{FF2B5EF4-FFF2-40B4-BE49-F238E27FC236}">
                <a16:creationId xmlns:a16="http://schemas.microsoft.com/office/drawing/2014/main" id="{EDB47532-2818-0993-D5E2-D25F2A72AC63}"/>
              </a:ext>
            </a:extLst>
          </p:cNvPr>
          <p:cNvSpPr/>
          <p:nvPr/>
        </p:nvSpPr>
        <p:spPr>
          <a:xfrm rot="10800000" flipH="1">
            <a:off x="3407968" y="1306455"/>
            <a:ext cx="1686099" cy="1204920"/>
          </a:xfrm>
          <a:custGeom>
            <a:avLst/>
            <a:gdLst/>
            <a:ahLst/>
            <a:cxnLst/>
            <a:rect l="l" t="t" r="r" b="b"/>
            <a:pathLst>
              <a:path w="141635" h="119678" extrusionOk="0">
                <a:moveTo>
                  <a:pt x="21729" y="0"/>
                </a:moveTo>
                <a:cubicBezTo>
                  <a:pt x="8419" y="0"/>
                  <a:pt x="1" y="14448"/>
                  <a:pt x="6713" y="26052"/>
                </a:cubicBezTo>
                <a:lnTo>
                  <a:pt x="55858" y="111032"/>
                </a:lnTo>
                <a:cubicBezTo>
                  <a:pt x="58930" y="116379"/>
                  <a:pt x="64618" y="119678"/>
                  <a:pt x="70875" y="119678"/>
                </a:cubicBezTo>
                <a:cubicBezTo>
                  <a:pt x="77018" y="119678"/>
                  <a:pt x="82706" y="116379"/>
                  <a:pt x="85777" y="111032"/>
                </a:cubicBezTo>
                <a:lnTo>
                  <a:pt x="134922" y="26052"/>
                </a:lnTo>
                <a:cubicBezTo>
                  <a:pt x="141634" y="14448"/>
                  <a:pt x="133216" y="0"/>
                  <a:pt x="119906" y="0"/>
                </a:cubicBezTo>
                <a:close/>
              </a:path>
            </a:pathLst>
          </a:custGeom>
          <a:solidFill>
            <a:srgbClr val="B52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19;p38">
            <a:extLst>
              <a:ext uri="{FF2B5EF4-FFF2-40B4-BE49-F238E27FC236}">
                <a16:creationId xmlns:a16="http://schemas.microsoft.com/office/drawing/2014/main" id="{E02E4402-9758-9897-12E9-949F65F591E5}"/>
              </a:ext>
            </a:extLst>
          </p:cNvPr>
          <p:cNvSpPr/>
          <p:nvPr/>
        </p:nvSpPr>
        <p:spPr>
          <a:xfrm rot="10800000" flipH="1">
            <a:off x="4755228" y="1328185"/>
            <a:ext cx="1631448" cy="1202105"/>
          </a:xfrm>
          <a:custGeom>
            <a:avLst/>
            <a:gdLst/>
            <a:ahLst/>
            <a:cxnLst/>
            <a:rect l="l" t="t" r="r" b="b"/>
            <a:pathLst>
              <a:path w="141635" h="119678" extrusionOk="0">
                <a:moveTo>
                  <a:pt x="21729" y="0"/>
                </a:moveTo>
                <a:cubicBezTo>
                  <a:pt x="8419" y="0"/>
                  <a:pt x="1" y="14448"/>
                  <a:pt x="6713" y="26052"/>
                </a:cubicBezTo>
                <a:lnTo>
                  <a:pt x="55858" y="111032"/>
                </a:lnTo>
                <a:cubicBezTo>
                  <a:pt x="58930" y="116379"/>
                  <a:pt x="64618" y="119678"/>
                  <a:pt x="70875" y="119678"/>
                </a:cubicBezTo>
                <a:cubicBezTo>
                  <a:pt x="77018" y="119678"/>
                  <a:pt x="82706" y="116379"/>
                  <a:pt x="85777" y="111032"/>
                </a:cubicBezTo>
                <a:lnTo>
                  <a:pt x="134922" y="26052"/>
                </a:lnTo>
                <a:cubicBezTo>
                  <a:pt x="141634" y="14448"/>
                  <a:pt x="133216" y="0"/>
                  <a:pt x="1199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24;p38">
            <a:extLst>
              <a:ext uri="{FF2B5EF4-FFF2-40B4-BE49-F238E27FC236}">
                <a16:creationId xmlns:a16="http://schemas.microsoft.com/office/drawing/2014/main" id="{AE50951A-E916-7685-5823-A19056EE10BF}"/>
              </a:ext>
            </a:extLst>
          </p:cNvPr>
          <p:cNvSpPr/>
          <p:nvPr/>
        </p:nvSpPr>
        <p:spPr>
          <a:xfrm rot="16200000">
            <a:off x="6118265" y="3565012"/>
            <a:ext cx="1540388" cy="1299136"/>
          </a:xfrm>
          <a:custGeom>
            <a:avLst/>
            <a:gdLst/>
            <a:ahLst/>
            <a:cxnLst/>
            <a:rect l="l" t="t" r="r" b="b"/>
            <a:pathLst>
              <a:path w="141635" h="119678" extrusionOk="0">
                <a:moveTo>
                  <a:pt x="21729" y="0"/>
                </a:moveTo>
                <a:cubicBezTo>
                  <a:pt x="8419" y="0"/>
                  <a:pt x="1" y="14448"/>
                  <a:pt x="6713" y="26052"/>
                </a:cubicBezTo>
                <a:lnTo>
                  <a:pt x="55858" y="111032"/>
                </a:lnTo>
                <a:cubicBezTo>
                  <a:pt x="58930" y="116379"/>
                  <a:pt x="64618" y="119678"/>
                  <a:pt x="70875" y="119678"/>
                </a:cubicBezTo>
                <a:cubicBezTo>
                  <a:pt x="77018" y="119678"/>
                  <a:pt x="82706" y="116379"/>
                  <a:pt x="85777" y="111032"/>
                </a:cubicBezTo>
                <a:lnTo>
                  <a:pt x="134922" y="26052"/>
                </a:lnTo>
                <a:cubicBezTo>
                  <a:pt x="141634" y="14448"/>
                  <a:pt x="133216" y="0"/>
                  <a:pt x="1199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25;p38">
            <a:extLst>
              <a:ext uri="{FF2B5EF4-FFF2-40B4-BE49-F238E27FC236}">
                <a16:creationId xmlns:a16="http://schemas.microsoft.com/office/drawing/2014/main" id="{4CBAA82F-B128-2055-DD1B-9B2361B933A1}"/>
              </a:ext>
            </a:extLst>
          </p:cNvPr>
          <p:cNvSpPr/>
          <p:nvPr/>
        </p:nvSpPr>
        <p:spPr>
          <a:xfrm rot="16200000">
            <a:off x="6103169" y="2465502"/>
            <a:ext cx="1531141" cy="1259697"/>
          </a:xfrm>
          <a:custGeom>
            <a:avLst/>
            <a:gdLst/>
            <a:ahLst/>
            <a:cxnLst/>
            <a:rect l="l" t="t" r="r" b="b"/>
            <a:pathLst>
              <a:path w="141635" h="119678" extrusionOk="0">
                <a:moveTo>
                  <a:pt x="21729" y="0"/>
                </a:moveTo>
                <a:cubicBezTo>
                  <a:pt x="8419" y="0"/>
                  <a:pt x="1" y="14448"/>
                  <a:pt x="6713" y="26052"/>
                </a:cubicBezTo>
                <a:lnTo>
                  <a:pt x="55858" y="111032"/>
                </a:lnTo>
                <a:cubicBezTo>
                  <a:pt x="58930" y="116379"/>
                  <a:pt x="64618" y="119678"/>
                  <a:pt x="70875" y="119678"/>
                </a:cubicBezTo>
                <a:cubicBezTo>
                  <a:pt x="77018" y="119678"/>
                  <a:pt x="82706" y="116379"/>
                  <a:pt x="85777" y="111032"/>
                </a:cubicBezTo>
                <a:lnTo>
                  <a:pt x="134922" y="26052"/>
                </a:lnTo>
                <a:cubicBezTo>
                  <a:pt x="141634" y="14448"/>
                  <a:pt x="133216" y="0"/>
                  <a:pt x="119906" y="0"/>
                </a:cubicBezTo>
                <a:close/>
              </a:path>
            </a:pathLst>
          </a:custGeom>
          <a:solidFill>
            <a:srgbClr val="B52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cs typeface="B Mitra" panose="00000400000000000000" pitchFamily="2" charset="-78"/>
            </a:endParaRPr>
          </a:p>
        </p:txBody>
      </p:sp>
      <p:sp>
        <p:nvSpPr>
          <p:cNvPr id="23" name="Google Shape;326;p38">
            <a:extLst>
              <a:ext uri="{FF2B5EF4-FFF2-40B4-BE49-F238E27FC236}">
                <a16:creationId xmlns:a16="http://schemas.microsoft.com/office/drawing/2014/main" id="{24B1F119-F5AD-DED7-6827-C57B9FB099E6}"/>
              </a:ext>
            </a:extLst>
          </p:cNvPr>
          <p:cNvSpPr txBox="1">
            <a:spLocks/>
          </p:cNvSpPr>
          <p:nvPr/>
        </p:nvSpPr>
        <p:spPr>
          <a:xfrm>
            <a:off x="5163750" y="1908915"/>
            <a:ext cx="900643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1600" dirty="0">
                <a:cs typeface="B Mitra" panose="00000400000000000000" pitchFamily="2" charset="-78"/>
              </a:rPr>
              <a:t>فرصت ها</a:t>
            </a:r>
          </a:p>
        </p:txBody>
      </p:sp>
      <p:sp>
        <p:nvSpPr>
          <p:cNvPr id="24" name="Google Shape;327;p38">
            <a:extLst>
              <a:ext uri="{FF2B5EF4-FFF2-40B4-BE49-F238E27FC236}">
                <a16:creationId xmlns:a16="http://schemas.microsoft.com/office/drawing/2014/main" id="{7B9841F8-81AE-82DD-31B1-9928ACC869BC}"/>
              </a:ext>
            </a:extLst>
          </p:cNvPr>
          <p:cNvSpPr txBox="1">
            <a:spLocks/>
          </p:cNvSpPr>
          <p:nvPr/>
        </p:nvSpPr>
        <p:spPr>
          <a:xfrm>
            <a:off x="3818307" y="1888511"/>
            <a:ext cx="881597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1600">
                <a:cs typeface="B Mitra" panose="00000400000000000000" pitchFamily="2" charset="-78"/>
              </a:rPr>
              <a:t>تهدید ها</a:t>
            </a:r>
            <a:endParaRPr lang="fa-IR" sz="1600" dirty="0">
              <a:cs typeface="B Mitra" panose="00000400000000000000" pitchFamily="2" charset="-78"/>
            </a:endParaRPr>
          </a:p>
        </p:txBody>
      </p:sp>
      <p:sp>
        <p:nvSpPr>
          <p:cNvPr id="25" name="Google Shape;328;p38">
            <a:extLst>
              <a:ext uri="{FF2B5EF4-FFF2-40B4-BE49-F238E27FC236}">
                <a16:creationId xmlns:a16="http://schemas.microsoft.com/office/drawing/2014/main" id="{18B8987F-C0FA-E285-86DE-8CCEE99AC320}"/>
              </a:ext>
            </a:extLst>
          </p:cNvPr>
          <p:cNvSpPr txBox="1">
            <a:spLocks/>
          </p:cNvSpPr>
          <p:nvPr/>
        </p:nvSpPr>
        <p:spPr>
          <a:xfrm rot="5400000">
            <a:off x="6117362" y="2844250"/>
            <a:ext cx="974821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1600">
                <a:cs typeface="B Mitra" panose="00000400000000000000" pitchFamily="2" charset="-78"/>
              </a:rPr>
              <a:t>نقاط ضعف</a:t>
            </a:r>
            <a:endParaRPr lang="fa-IR" sz="1400" dirty="0">
              <a:cs typeface="B Mitra" panose="00000400000000000000" pitchFamily="2" charset="-78"/>
            </a:endParaRPr>
          </a:p>
        </p:txBody>
      </p:sp>
      <p:sp>
        <p:nvSpPr>
          <p:cNvPr id="26" name="Google Shape;329;p38">
            <a:extLst>
              <a:ext uri="{FF2B5EF4-FFF2-40B4-BE49-F238E27FC236}">
                <a16:creationId xmlns:a16="http://schemas.microsoft.com/office/drawing/2014/main" id="{8077EB5F-634A-BC3D-1A03-344FD6DAED17}"/>
              </a:ext>
            </a:extLst>
          </p:cNvPr>
          <p:cNvSpPr txBox="1">
            <a:spLocks/>
          </p:cNvSpPr>
          <p:nvPr/>
        </p:nvSpPr>
        <p:spPr>
          <a:xfrm rot="5400000">
            <a:off x="6136216" y="4051744"/>
            <a:ext cx="937113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a-IR" sz="1600" dirty="0">
                <a:cs typeface="B Mitra" panose="00000400000000000000" pitchFamily="2" charset="-78"/>
              </a:rPr>
              <a:t>نقاط قوت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1F1808-CE3E-97A7-B1D3-D6C193F2B0C5}"/>
              </a:ext>
            </a:extLst>
          </p:cNvPr>
          <p:cNvCxnSpPr/>
          <p:nvPr/>
        </p:nvCxnSpPr>
        <p:spPr>
          <a:xfrm>
            <a:off x="3896338" y="3638023"/>
            <a:ext cx="205471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2BD448-B02C-8F2D-D144-65461B32B0BE}"/>
              </a:ext>
            </a:extLst>
          </p:cNvPr>
          <p:cNvCxnSpPr/>
          <p:nvPr/>
        </p:nvCxnSpPr>
        <p:spPr>
          <a:xfrm>
            <a:off x="4989250" y="2681056"/>
            <a:ext cx="0" cy="205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A7D133-0706-40B5-D4FA-C5F592666F13}"/>
              </a:ext>
            </a:extLst>
          </p:cNvPr>
          <p:cNvCxnSpPr/>
          <p:nvPr/>
        </p:nvCxnSpPr>
        <p:spPr>
          <a:xfrm flipH="1">
            <a:off x="3497802" y="3638023"/>
            <a:ext cx="2598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4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44E38-B951-5294-5E8D-349BB6B6EB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4677" y="571166"/>
            <a:ext cx="10058400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دلایل درخواست استقرار در مرکز رشد از نظر شرکت 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51A84-5298-318E-459B-1AAF06B4D9CE}"/>
              </a:ext>
            </a:extLst>
          </p:cNvPr>
          <p:cNvSpPr txBox="1"/>
          <p:nvPr/>
        </p:nvSpPr>
        <p:spPr>
          <a:xfrm>
            <a:off x="2263805" y="5369660"/>
            <a:ext cx="78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en-US" b="1" dirty="0">
              <a:solidFill>
                <a:srgbClr val="000000"/>
              </a:solidFill>
              <a:latin typeface="Cambria" panose="02040503050406030204" pitchFamily="18" charset="0"/>
              <a:ea typeface="MS Mincho" panose="02020609040205080304" pitchFamily="49" charset="-128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3CBA9-4B1E-CEA0-8C01-EF1672CB39BB}"/>
              </a:ext>
            </a:extLst>
          </p:cNvPr>
          <p:cNvSpPr txBox="1"/>
          <p:nvPr/>
        </p:nvSpPr>
        <p:spPr>
          <a:xfrm>
            <a:off x="2263805" y="4677162"/>
            <a:ext cx="7838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اسلاید ها با لگو شرکت تهیه شود و در پایان ادرس لینک سایت یا صفحه اینترنی فروش گذاشته شود </a:t>
            </a:r>
          </a:p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همچنین بروشور چاپ شده در هنگام داوری ارائه شود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34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7E7A3-CC88-23D6-FE94-91A5782D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01D84A-D88A-C987-FD7E-FE11C3DB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79415"/>
              </p:ext>
            </p:extLst>
          </p:nvPr>
        </p:nvGraphicFramePr>
        <p:xfrm>
          <a:off x="965916" y="1957588"/>
          <a:ext cx="9981126" cy="285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712">
                  <a:extLst>
                    <a:ext uri="{9D8B030D-6E8A-4147-A177-3AD203B41FA5}">
                      <a16:colId xmlns:a16="http://schemas.microsoft.com/office/drawing/2014/main" val="1354938670"/>
                    </a:ext>
                  </a:extLst>
                </a:gridCol>
                <a:gridCol w="2331076">
                  <a:extLst>
                    <a:ext uri="{9D8B030D-6E8A-4147-A177-3AD203B41FA5}">
                      <a16:colId xmlns:a16="http://schemas.microsoft.com/office/drawing/2014/main" val="2984207062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373447090"/>
                    </a:ext>
                  </a:extLst>
                </a:gridCol>
                <a:gridCol w="3219718">
                  <a:extLst>
                    <a:ext uri="{9D8B030D-6E8A-4147-A177-3AD203B41FA5}">
                      <a16:colId xmlns:a16="http://schemas.microsoft.com/office/drawing/2014/main" val="1785481977"/>
                    </a:ext>
                  </a:extLst>
                </a:gridCol>
              </a:tblGrid>
              <a:tr h="831726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عنوان طرح: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120191"/>
                  </a:ext>
                </a:extLst>
              </a:tr>
              <a:tr h="831726"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تیم/شرکت: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06598"/>
                  </a:ext>
                </a:extLst>
              </a:tr>
              <a:tr h="11881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محل استقرار شرکت: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نوع شرکت: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latin typeface="Gill Sans MT" pitchFamily="34" charset="0"/>
                          <a:cs typeface="B Nazanin" panose="00000400000000000000" pitchFamily="2" charset="-78"/>
                        </a:rPr>
                        <a:t>شناسه ملی: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تاریخ ثبت شرکت: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080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9F554A-C2C7-F5E5-F030-8479629A552A}"/>
              </a:ext>
            </a:extLst>
          </p:cNvPr>
          <p:cNvSpPr txBox="1"/>
          <p:nvPr/>
        </p:nvSpPr>
        <p:spPr>
          <a:xfrm>
            <a:off x="2112884" y="5147718"/>
            <a:ext cx="7838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اسلاید ها با لگو شرکت تهیه شود و در پایان ادرس لینک سایت یا صفحه اینترنی فروش گذاشته شود </a:t>
            </a:r>
          </a:p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همچنین بروشور چاپ شده در هنگام داوری ارائه شود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781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5;p60">
            <a:extLst>
              <a:ext uri="{FF2B5EF4-FFF2-40B4-BE49-F238E27FC236}">
                <a16:creationId xmlns:a16="http://schemas.microsoft.com/office/drawing/2014/main" id="{623125B5-6B46-64DF-246A-A2A43B97F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3200" b="1" dirty="0">
                <a:cs typeface="B Titr" panose="00000700000000000000" pitchFamily="2" charset="-78"/>
              </a:rPr>
              <a:t>معرفی اعضای هیات مدیره، سهامداران اصلی و میزان سهام</a:t>
            </a:r>
            <a:br>
              <a:rPr lang="fa-IR" sz="3200" dirty="0">
                <a:cs typeface="B Titr" panose="00000700000000000000" pitchFamily="2" charset="-78"/>
              </a:rPr>
            </a:br>
            <a:endParaRPr sz="3200" dirty="0">
              <a:cs typeface="B Titr" panose="000007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B3D5EE-3B45-AF1D-ACC5-F096F0176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22847"/>
              </p:ext>
            </p:extLst>
          </p:nvPr>
        </p:nvGraphicFramePr>
        <p:xfrm>
          <a:off x="990075" y="2423086"/>
          <a:ext cx="10138300" cy="1844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7660">
                  <a:extLst>
                    <a:ext uri="{9D8B030D-6E8A-4147-A177-3AD203B41FA5}">
                      <a16:colId xmlns:a16="http://schemas.microsoft.com/office/drawing/2014/main" val="1319816926"/>
                    </a:ext>
                  </a:extLst>
                </a:gridCol>
                <a:gridCol w="2027660">
                  <a:extLst>
                    <a:ext uri="{9D8B030D-6E8A-4147-A177-3AD203B41FA5}">
                      <a16:colId xmlns:a16="http://schemas.microsoft.com/office/drawing/2014/main" val="280813804"/>
                    </a:ext>
                  </a:extLst>
                </a:gridCol>
                <a:gridCol w="2476633">
                  <a:extLst>
                    <a:ext uri="{9D8B030D-6E8A-4147-A177-3AD203B41FA5}">
                      <a16:colId xmlns:a16="http://schemas.microsoft.com/office/drawing/2014/main" val="683001824"/>
                    </a:ext>
                  </a:extLst>
                </a:gridCol>
                <a:gridCol w="1470433">
                  <a:extLst>
                    <a:ext uri="{9D8B030D-6E8A-4147-A177-3AD203B41FA5}">
                      <a16:colId xmlns:a16="http://schemas.microsoft.com/office/drawing/2014/main" val="638985238"/>
                    </a:ext>
                  </a:extLst>
                </a:gridCol>
                <a:gridCol w="1122084">
                  <a:extLst>
                    <a:ext uri="{9D8B030D-6E8A-4147-A177-3AD203B41FA5}">
                      <a16:colId xmlns:a16="http://schemas.microsoft.com/office/drawing/2014/main" val="465028694"/>
                    </a:ext>
                  </a:extLst>
                </a:gridCol>
                <a:gridCol w="1013830">
                  <a:extLst>
                    <a:ext uri="{9D8B030D-6E8A-4147-A177-3AD203B41FA5}">
                      <a16:colId xmlns:a16="http://schemas.microsoft.com/office/drawing/2014/main" val="4067362016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 و نام خانوادگی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مدرک تحصیلی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سمت در واحد فناوری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درصد سهام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نوع همکاری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00562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تمام وقت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پاره وقت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4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5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16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39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4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4;p33">
            <a:extLst>
              <a:ext uri="{FF2B5EF4-FFF2-40B4-BE49-F238E27FC236}">
                <a16:creationId xmlns:a16="http://schemas.microsoft.com/office/drawing/2014/main" id="{618CD6B0-A761-9B6F-FE1A-F7C3FC6A53C1}"/>
              </a:ext>
            </a:extLst>
          </p:cNvPr>
          <p:cNvSpPr txBox="1">
            <a:spLocks/>
          </p:cNvSpPr>
          <p:nvPr/>
        </p:nvSpPr>
        <p:spPr>
          <a:xfrm>
            <a:off x="2654423" y="564476"/>
            <a:ext cx="8473825" cy="10584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200" b="1" dirty="0">
                <a:cs typeface="B Titr" panose="00000700000000000000" pitchFamily="2" charset="-78"/>
              </a:rPr>
              <a:t> نيروهاي انسانی واحد متقاضي استقرار در مرکز رشد</a:t>
            </a:r>
            <a:br>
              <a:rPr lang="fa-IR" sz="3200" dirty="0">
                <a:cs typeface="B Titr" panose="00000700000000000000" pitchFamily="2" charset="-78"/>
              </a:rPr>
            </a:br>
            <a:endParaRPr lang="fa-IR" sz="3200" dirty="0">
              <a:cs typeface="B Titr" panose="000007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1762D7-43F1-5484-CA74-3E55AE5A1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01026"/>
              </p:ext>
            </p:extLst>
          </p:nvPr>
        </p:nvGraphicFramePr>
        <p:xfrm>
          <a:off x="1225118" y="1826243"/>
          <a:ext cx="9646787" cy="32055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4853">
                  <a:extLst>
                    <a:ext uri="{9D8B030D-6E8A-4147-A177-3AD203B41FA5}">
                      <a16:colId xmlns:a16="http://schemas.microsoft.com/office/drawing/2014/main" val="386271069"/>
                    </a:ext>
                  </a:extLst>
                </a:gridCol>
                <a:gridCol w="1184853">
                  <a:extLst>
                    <a:ext uri="{9D8B030D-6E8A-4147-A177-3AD203B41FA5}">
                      <a16:colId xmlns:a16="http://schemas.microsoft.com/office/drawing/2014/main" val="3739336593"/>
                    </a:ext>
                  </a:extLst>
                </a:gridCol>
                <a:gridCol w="1184853">
                  <a:extLst>
                    <a:ext uri="{9D8B030D-6E8A-4147-A177-3AD203B41FA5}">
                      <a16:colId xmlns:a16="http://schemas.microsoft.com/office/drawing/2014/main" val="3167416364"/>
                    </a:ext>
                  </a:extLst>
                </a:gridCol>
                <a:gridCol w="961888">
                  <a:extLst>
                    <a:ext uri="{9D8B030D-6E8A-4147-A177-3AD203B41FA5}">
                      <a16:colId xmlns:a16="http://schemas.microsoft.com/office/drawing/2014/main" val="424772645"/>
                    </a:ext>
                  </a:extLst>
                </a:gridCol>
                <a:gridCol w="629599">
                  <a:extLst>
                    <a:ext uri="{9D8B030D-6E8A-4147-A177-3AD203B41FA5}">
                      <a16:colId xmlns:a16="http://schemas.microsoft.com/office/drawing/2014/main" val="876214467"/>
                    </a:ext>
                  </a:extLst>
                </a:gridCol>
                <a:gridCol w="610965">
                  <a:extLst>
                    <a:ext uri="{9D8B030D-6E8A-4147-A177-3AD203B41FA5}">
                      <a16:colId xmlns:a16="http://schemas.microsoft.com/office/drawing/2014/main" val="2202150048"/>
                    </a:ext>
                  </a:extLst>
                </a:gridCol>
                <a:gridCol w="615823">
                  <a:extLst>
                    <a:ext uri="{9D8B030D-6E8A-4147-A177-3AD203B41FA5}">
                      <a16:colId xmlns:a16="http://schemas.microsoft.com/office/drawing/2014/main" val="2571420274"/>
                    </a:ext>
                  </a:extLst>
                </a:gridCol>
                <a:gridCol w="904247">
                  <a:extLst>
                    <a:ext uri="{9D8B030D-6E8A-4147-A177-3AD203B41FA5}">
                      <a16:colId xmlns:a16="http://schemas.microsoft.com/office/drawing/2014/main" val="1232717619"/>
                    </a:ext>
                  </a:extLst>
                </a:gridCol>
                <a:gridCol w="1184853">
                  <a:extLst>
                    <a:ext uri="{9D8B030D-6E8A-4147-A177-3AD203B41FA5}">
                      <a16:colId xmlns:a16="http://schemas.microsoft.com/office/drawing/2014/main" val="709779790"/>
                    </a:ext>
                  </a:extLst>
                </a:gridCol>
                <a:gridCol w="1184853">
                  <a:extLst>
                    <a:ext uri="{9D8B030D-6E8A-4147-A177-3AD203B41FA5}">
                      <a16:colId xmlns:a16="http://schemas.microsoft.com/office/drawing/2014/main" val="1434797187"/>
                    </a:ext>
                  </a:extLst>
                </a:gridCol>
              </a:tblGrid>
              <a:tr h="253255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مدرک و زمینه تحصیلی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سمت در واحد فناور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میزان سابقه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نوع همکاری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وضعیت بیمه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دانشجو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هیئت علمی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996974"/>
                  </a:ext>
                </a:extLst>
              </a:tr>
              <a:tr h="40222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تمام وقت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پاره </a:t>
                      </a:r>
                    </a:p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وقت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مشاوره</a:t>
                      </a:r>
                      <a:endParaRPr lang="fa-IR" sz="105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6935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01738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73110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22619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01482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79473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05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71823"/>
                  </a:ext>
                </a:extLst>
              </a:tr>
              <a:tr h="362503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49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4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6A83-04CF-E477-9867-3144465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latin typeface="IranNastaliq" pitchFamily="18" charset="0"/>
                <a:cs typeface="B Titr" panose="00000700000000000000" pitchFamily="2" charset="-78"/>
              </a:rPr>
              <a:t>معرفی مشاورین </a:t>
            </a:r>
            <a:endParaRPr lang="en-US" sz="3200" dirty="0"/>
          </a:p>
        </p:txBody>
      </p:sp>
      <p:graphicFrame>
        <p:nvGraphicFramePr>
          <p:cNvPr id="4" name="Group 26">
            <a:extLst>
              <a:ext uri="{FF2B5EF4-FFF2-40B4-BE49-F238E27FC236}">
                <a16:creationId xmlns:a16="http://schemas.microsoft.com/office/drawing/2014/main" id="{296A7B37-4EC9-ECB1-77AC-BC230E28C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77173"/>
              </p:ext>
            </p:extLst>
          </p:nvPr>
        </p:nvGraphicFramePr>
        <p:xfrm>
          <a:off x="614529" y="2202355"/>
          <a:ext cx="10284692" cy="2321896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192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6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5817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مدرک تحصيلي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زمينة تخصصي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زمینه مشاوره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  ساعات همکاری در ماه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800" u="none" strike="noStrike" cap="none" normalizeH="0" baseline="0" dirty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شغل فعلی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55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1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7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Nazanin" panose="00000400000000000000" pitchFamily="2" charset="-78"/>
                      </a:endParaRPr>
                    </a:p>
                  </a:txBody>
                  <a:tcPr marL="91436" marR="9143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5FFC5CA1-461C-19DF-96B2-E2021FE3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763" y="5212492"/>
            <a:ext cx="7500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fa-IR" sz="1400" b="1" dirty="0">
                <a:latin typeface="2 elham"/>
                <a:cs typeface="B Koodak" panose="00000700000000000000" pitchFamily="2" charset="-78"/>
              </a:rPr>
              <a:t>مستنداتی ارائه شود.</a:t>
            </a:r>
            <a:endParaRPr lang="en-US" altLang="fa-IR" sz="1400" b="1" dirty="0">
              <a:latin typeface="2 elham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24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CB71DE-4292-2447-345F-E31B9FE81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56966"/>
              </p:ext>
            </p:extLst>
          </p:nvPr>
        </p:nvGraphicFramePr>
        <p:xfrm>
          <a:off x="1792157" y="435005"/>
          <a:ext cx="8767483" cy="5406572"/>
        </p:xfrm>
        <a:graphic>
          <a:graphicData uri="http://schemas.openxmlformats.org/drawingml/2006/table">
            <a:tbl>
              <a:tblPr rtl="1" firstRow="1" firstCol="1" bandRow="1">
                <a:tableStyleId>{5DA37D80-6434-44D0-A028-1B22A696006F}</a:tableStyleId>
              </a:tblPr>
              <a:tblGrid>
                <a:gridCol w="2027786">
                  <a:extLst>
                    <a:ext uri="{9D8B030D-6E8A-4147-A177-3AD203B41FA5}">
                      <a16:colId xmlns:a16="http://schemas.microsoft.com/office/drawing/2014/main" val="2250699882"/>
                    </a:ext>
                  </a:extLst>
                </a:gridCol>
                <a:gridCol w="2184458">
                  <a:extLst>
                    <a:ext uri="{9D8B030D-6E8A-4147-A177-3AD203B41FA5}">
                      <a16:colId xmlns:a16="http://schemas.microsoft.com/office/drawing/2014/main" val="1804278568"/>
                    </a:ext>
                  </a:extLst>
                </a:gridCol>
                <a:gridCol w="109699">
                  <a:extLst>
                    <a:ext uri="{9D8B030D-6E8A-4147-A177-3AD203B41FA5}">
                      <a16:colId xmlns:a16="http://schemas.microsoft.com/office/drawing/2014/main" val="737029159"/>
                    </a:ext>
                  </a:extLst>
                </a:gridCol>
                <a:gridCol w="936320">
                  <a:extLst>
                    <a:ext uri="{9D8B030D-6E8A-4147-A177-3AD203B41FA5}">
                      <a16:colId xmlns:a16="http://schemas.microsoft.com/office/drawing/2014/main" val="3036708010"/>
                    </a:ext>
                  </a:extLst>
                </a:gridCol>
                <a:gridCol w="1449012">
                  <a:extLst>
                    <a:ext uri="{9D8B030D-6E8A-4147-A177-3AD203B41FA5}">
                      <a16:colId xmlns:a16="http://schemas.microsoft.com/office/drawing/2014/main" val="2729786597"/>
                    </a:ext>
                  </a:extLst>
                </a:gridCol>
                <a:gridCol w="2060208">
                  <a:extLst>
                    <a:ext uri="{9D8B030D-6E8A-4147-A177-3AD203B41FA5}">
                      <a16:colId xmlns:a16="http://schemas.microsoft.com/office/drawing/2014/main" val="2724751871"/>
                    </a:ext>
                  </a:extLst>
                </a:gridCol>
              </a:tblGrid>
              <a:tr h="1059197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cs typeface="B Titr" panose="00000700000000000000" pitchFamily="2" charset="-78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cs typeface="B Titr" panose="00000700000000000000" pitchFamily="2" charset="-78"/>
                        </a:rPr>
                        <a:t> 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cs typeface="B Titr" panose="00000700000000000000" pitchFamily="2" charset="-78"/>
                        </a:rPr>
                        <a:t> </a:t>
                      </a:r>
                      <a:r>
                        <a:rPr lang="ar-SA" dirty="0">
                          <a:cs typeface="B Titr" panose="00000700000000000000" pitchFamily="2" charset="-78"/>
                        </a:rPr>
                        <a:t> بوم مدل کسب‌وکار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cs typeface="B Titr" panose="00000700000000000000" pitchFamily="2" charset="-78"/>
                        </a:rPr>
                        <a:t>  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3147" marR="34682" marT="0" marB="0" anchor="ctr"/>
                </a:tc>
                <a:extLst>
                  <a:ext uri="{0D108BD9-81ED-4DB2-BD59-A6C34878D82A}">
                    <a16:rowId xmlns:a16="http://schemas.microsoft.com/office/drawing/2014/main" val="4246900146"/>
                  </a:ext>
                </a:extLst>
              </a:tr>
              <a:tr h="58783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بخش‌های مشتری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ارتباط با مشتری </a:t>
                      </a:r>
                      <a:endParaRPr lang="en-US" sz="1200" dirty="0"/>
                    </a:p>
                  </a:txBody>
                  <a:tcPr marL="33147" marR="34682" marT="0" marB="0" anchor="ctr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ارزش پیشنهادی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فعالیت‌های کلیدی</a:t>
                      </a:r>
                      <a:endParaRPr lang="en-US" sz="1200" b="1" u="non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شرکای کلیدی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extLst>
                  <a:ext uri="{0D108BD9-81ED-4DB2-BD59-A6C34878D82A}">
                    <a16:rowId xmlns:a16="http://schemas.microsoft.com/office/drawing/2014/main" val="1929670232"/>
                  </a:ext>
                </a:extLst>
              </a:tr>
              <a:tr h="1036647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200" u="non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rowSpan="3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extLst>
                  <a:ext uri="{0D108BD9-81ED-4DB2-BD59-A6C34878D82A}">
                    <a16:rowId xmlns:a16="http://schemas.microsoft.com/office/drawing/2014/main" val="3069402977"/>
                  </a:ext>
                </a:extLst>
              </a:tr>
              <a:tr h="193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کانال‌ها</a:t>
                      </a:r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منابع کلیدی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en-US" sz="1200" b="1" dirty="0"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144682"/>
                  </a:ext>
                </a:extLst>
              </a:tr>
              <a:tr h="1092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7135"/>
                  </a:ext>
                </a:extLst>
              </a:tr>
              <a:tr h="193666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جریان‌های درآمدی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ساختار هزینه</a:t>
                      </a:r>
                      <a:endParaRPr lang="en-US" sz="1200" b="1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35234"/>
                  </a:ext>
                </a:extLst>
              </a:tr>
              <a:tr h="10327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solidFill>
                            <a:srgbClr val="0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33147" marR="34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16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82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2847-CD83-1FF0-D905-F33D809A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>
                <a:cs typeface="B Titr" panose="00000700000000000000" pitchFamily="2" charset="-78"/>
              </a:rPr>
              <a:t>معرفی محصولات-خدمات: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4" name="Google Shape;355;p41">
            <a:extLst>
              <a:ext uri="{FF2B5EF4-FFF2-40B4-BE49-F238E27FC236}">
                <a16:creationId xmlns:a16="http://schemas.microsoft.com/office/drawing/2014/main" id="{048BC51A-4D5C-FEF3-5132-A4F0FDA246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975" y="2120900"/>
            <a:ext cx="10058400" cy="40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نام محصولات/خدمات فعلی:</a:t>
            </a:r>
          </a:p>
          <a:p>
            <a:pPr marL="0" lvl="0" indent="0" algn="r" rtl="1"/>
            <a:endParaRPr lang="fa-IR" dirty="0">
              <a:cs typeface="B Nazanin" panose="00000400000000000000" pitchFamily="2" charset="-78"/>
            </a:endParaRP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مشخصات فنی و معرفی مختصر محصول/خدمت</a:t>
            </a: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تصاویر محصول و فرایند تولید محصول گذاشته شود</a:t>
            </a:r>
          </a:p>
        </p:txBody>
      </p:sp>
    </p:spTree>
    <p:extLst>
      <p:ext uri="{BB962C8B-B14F-4D97-AF65-F5344CB8AC3E}">
        <p14:creationId xmlns:p14="http://schemas.microsoft.com/office/powerpoint/2010/main" val="386378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B3C7-7AD5-BC05-0934-3D743219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برنامه کاری و زمانبندی:</a:t>
            </a:r>
            <a:endParaRPr lang="en-US" sz="3200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6C350F9D-C49A-7C7E-97D8-B5E9A753A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663869"/>
              </p:ext>
            </p:extLst>
          </p:nvPr>
        </p:nvGraphicFramePr>
        <p:xfrm>
          <a:off x="1048870" y="1872984"/>
          <a:ext cx="10287000" cy="360816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23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4">
                <a:tc row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عنوان مراحل اجرایی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شرح هر مرحله از طرح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زمان­بندی انجام مرحله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درصد انجام شده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7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شروع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پایان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گام</a:t>
                      </a:r>
                      <a:r>
                        <a:rPr lang="fa-IR" sz="2000" baseline="0" dirty="0">
                          <a:effectLst/>
                          <a:cs typeface="B Nazanin" panose="00000400000000000000" pitchFamily="2" charset="-78"/>
                        </a:rPr>
                        <a:t> اول:.... 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اقدام یک: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اقدام دو: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kern="1200" baseline="0" dirty="0">
                          <a:effectLst/>
                          <a:cs typeface="B Nazanin" panose="00000400000000000000" pitchFamily="2" charset="-78"/>
                        </a:rPr>
                        <a:t>گام دوم: .....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71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اقدام یک: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07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2000" kern="1200" dirty="0">
                          <a:effectLst/>
                          <a:cs typeface="B Nazanin" panose="00000400000000000000" pitchFamily="2" charset="-78"/>
                        </a:rPr>
                        <a:t>اقدام دو: 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9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390">
                <a:tc gridSpan="5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l"/>
                        </a:tabLs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مدت زمان مورد نیاز برای راه‌اندازی طرح:       ..................ماه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665" marR="5166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6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3;p49">
            <a:extLst>
              <a:ext uri="{FF2B5EF4-FFF2-40B4-BE49-F238E27FC236}">
                <a16:creationId xmlns:a16="http://schemas.microsoft.com/office/drawing/2014/main" id="{3D184583-EEA5-3731-A0E9-C6E5DC89F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صادرات</a:t>
            </a:r>
            <a:endParaRPr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EA0B4F-3ECB-0BAA-1482-A326F53BB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41790"/>
              </p:ext>
            </p:extLst>
          </p:nvPr>
        </p:nvGraphicFramePr>
        <p:xfrm>
          <a:off x="1069975" y="2332393"/>
          <a:ext cx="9614518" cy="138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7931">
                  <a:extLst>
                    <a:ext uri="{9D8B030D-6E8A-4147-A177-3AD203B41FA5}">
                      <a16:colId xmlns:a16="http://schemas.microsoft.com/office/drawing/2014/main" val="1581749773"/>
                    </a:ext>
                  </a:extLst>
                </a:gridCol>
                <a:gridCol w="2166909">
                  <a:extLst>
                    <a:ext uri="{9D8B030D-6E8A-4147-A177-3AD203B41FA5}">
                      <a16:colId xmlns:a16="http://schemas.microsoft.com/office/drawing/2014/main" val="1446644466"/>
                    </a:ext>
                  </a:extLst>
                </a:gridCol>
                <a:gridCol w="1602419">
                  <a:extLst>
                    <a:ext uri="{9D8B030D-6E8A-4147-A177-3AD203B41FA5}">
                      <a16:colId xmlns:a16="http://schemas.microsoft.com/office/drawing/2014/main" val="2037105510"/>
                    </a:ext>
                  </a:extLst>
                </a:gridCol>
                <a:gridCol w="1816718">
                  <a:extLst>
                    <a:ext uri="{9D8B030D-6E8A-4147-A177-3AD203B41FA5}">
                      <a16:colId xmlns:a16="http://schemas.microsoft.com/office/drawing/2014/main" val="1469985715"/>
                    </a:ext>
                  </a:extLst>
                </a:gridCol>
                <a:gridCol w="1526511">
                  <a:extLst>
                    <a:ext uri="{9D8B030D-6E8A-4147-A177-3AD203B41FA5}">
                      <a16:colId xmlns:a16="http://schemas.microsoft.com/office/drawing/2014/main" val="2437427671"/>
                    </a:ext>
                  </a:extLst>
                </a:gridCol>
                <a:gridCol w="1464030">
                  <a:extLst>
                    <a:ext uri="{9D8B030D-6E8A-4147-A177-3AD203B41FA5}">
                      <a16:colId xmlns:a16="http://schemas.microsoft.com/office/drawing/2014/main" val="507223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ردیف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نام محصول/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کشور</a:t>
                      </a:r>
                      <a:r>
                        <a:rPr lang="fa-IR" baseline="0" dirty="0">
                          <a:cs typeface="B Nazanin" panose="00000400000000000000" pitchFamily="2" charset="-78"/>
                        </a:rPr>
                        <a:t> های مقصد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حجم محصولات/ خدمات صادر شده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ارزش دلاری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سال صادرات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1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2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0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29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54</TotalTime>
  <Words>628</Words>
  <Application>Microsoft Office PowerPoint</Application>
  <PresentationFormat>Widescreen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2  Nazanin</vt:lpstr>
      <vt:lpstr>2 elham</vt:lpstr>
      <vt:lpstr>Aviny</vt:lpstr>
      <vt:lpstr>B Mitra</vt:lpstr>
      <vt:lpstr>B Nazanin</vt:lpstr>
      <vt:lpstr>B Titr</vt:lpstr>
      <vt:lpstr>Calibri</vt:lpstr>
      <vt:lpstr>Cambria</vt:lpstr>
      <vt:lpstr>Gill Sans MT</vt:lpstr>
      <vt:lpstr>IranNastaliq</vt:lpstr>
      <vt:lpstr>Rockwell</vt:lpstr>
      <vt:lpstr>Rockwell Condensed</vt:lpstr>
      <vt:lpstr>Times New Roman</vt:lpstr>
      <vt:lpstr>Wingdings</vt:lpstr>
      <vt:lpstr>Wingdings 2</vt:lpstr>
      <vt:lpstr>Wood Type</vt:lpstr>
      <vt:lpstr>PowerPoint Presentation</vt:lpstr>
      <vt:lpstr>PowerPoint Presentation</vt:lpstr>
      <vt:lpstr>معرفی اعضای هیات مدیره، سهامداران اصلی و میزان سهام </vt:lpstr>
      <vt:lpstr>PowerPoint Presentation</vt:lpstr>
      <vt:lpstr>معرفی مشاورین </vt:lpstr>
      <vt:lpstr>PowerPoint Presentation</vt:lpstr>
      <vt:lpstr>معرفی محصولات-خدمات:</vt:lpstr>
      <vt:lpstr>برنامه کاری و زمانبندی:</vt:lpstr>
      <vt:lpstr>صادرات</vt:lpstr>
      <vt:lpstr>اطلاعات فروش و درآمد</vt:lpstr>
      <vt:lpstr>هزینه ها و اعتبارات:</vt:lpstr>
      <vt:lpstr>استراتژی بازاریابی محصول/ خدمات</vt:lpstr>
      <vt:lpstr>معرفی رقبای داخلی و خارجی</vt:lpstr>
      <vt:lpstr>عضویت در انجمن‌ها، کمیسیون‌ها، اتحادیه‌ها و مجامع علمی و فنی در حوزه ایده محوری </vt:lpstr>
      <vt:lpstr>گواهی های دوره های ملی و بین المللی</vt:lpstr>
      <vt:lpstr>مجوزهای شرکت، محصول/خدمت( استاندارد، پتنت ، مجوز و...)</vt:lpstr>
      <vt:lpstr>برنامه استراتژیک</vt:lpstr>
      <vt:lpstr>دلایل درخواست استقرار در مرکز رشد از نظر شرکت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ROSHD-PC1</dc:creator>
  <cp:lastModifiedBy>ROSHD-PC1</cp:lastModifiedBy>
  <cp:revision>2</cp:revision>
  <dcterms:created xsi:type="dcterms:W3CDTF">2025-09-28T09:28:36Z</dcterms:created>
  <dcterms:modified xsi:type="dcterms:W3CDTF">2025-09-28T10:23:31Z</dcterms:modified>
</cp:coreProperties>
</file>